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4"/>
  </p:notesMasterIdLst>
  <p:sldIdLst>
    <p:sldId id="859" r:id="rId3"/>
    <p:sldId id="1238" r:id="rId4"/>
    <p:sldId id="1244" r:id="rId5"/>
    <p:sldId id="1292" r:id="rId6"/>
    <p:sldId id="1254" r:id="rId7"/>
    <p:sldId id="1253" r:id="rId8"/>
    <p:sldId id="1255" r:id="rId9"/>
    <p:sldId id="1256" r:id="rId10"/>
    <p:sldId id="1257" r:id="rId11"/>
    <p:sldId id="1293" r:id="rId12"/>
    <p:sldId id="1258" r:id="rId13"/>
    <p:sldId id="1259" r:id="rId14"/>
    <p:sldId id="1260" r:id="rId15"/>
    <p:sldId id="1266" r:id="rId16"/>
    <p:sldId id="1267" r:id="rId17"/>
    <p:sldId id="1269" r:id="rId18"/>
    <p:sldId id="1271" r:id="rId19"/>
    <p:sldId id="1294" r:id="rId20"/>
    <p:sldId id="1273" r:id="rId21"/>
    <p:sldId id="1275" r:id="rId22"/>
    <p:sldId id="1286" r:id="rId23"/>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8ECDD"/>
    <a:srgbClr val="00AEEF"/>
    <a:srgbClr val="F38928"/>
    <a:srgbClr val="FBC9BC"/>
    <a:srgbClr val="FEE2D1"/>
    <a:srgbClr val="F36821"/>
    <a:srgbClr val="D3ECE9"/>
    <a:srgbClr val="E6E1EF"/>
    <a:srgbClr val="FF0000"/>
    <a:srgbClr val="8DC36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860" autoAdjust="0"/>
    <p:restoredTop sz="94606" autoAdjust="0"/>
  </p:normalViewPr>
  <p:slideViewPr>
    <p:cSldViewPr showGuides="1">
      <p:cViewPr varScale="1">
        <p:scale>
          <a:sx n="111" d="100"/>
          <a:sy n="111" d="100"/>
        </p:scale>
        <p:origin x="690"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7" Type="http://schemas.openxmlformats.org/officeDocument/2006/relationships/tableStyles" Target="tableStyles.xml"/><Relationship Id="rId26" Type="http://schemas.openxmlformats.org/officeDocument/2006/relationships/viewProps" Target="viewProps.xml"/><Relationship Id="rId25" Type="http://schemas.openxmlformats.org/officeDocument/2006/relationships/presProps" Target="presProps.xml"/><Relationship Id="rId24" Type="http://schemas.openxmlformats.org/officeDocument/2006/relationships/notesMaster" Target="notesMasters/notesMaster1.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smtClean="0">
                <a:solidFill>
                  <a:prstClr val="black"/>
                </a:solidFill>
                <a:latin typeface="楷体" panose="02010609060101010101" pitchFamily="49" charset="-122"/>
                <a:ea typeface="楷体" panose="02010609060101010101" pitchFamily="49" charset="-122"/>
              </a:rPr>
              <a:t>实验班提优训练</a:t>
            </a:r>
            <a:r>
              <a:rPr lang="zh-CN" altLang="en-US" sz="2000" baseline="0" smtClean="0">
                <a:solidFill>
                  <a:prstClr val="black"/>
                </a:solidFill>
                <a:latin typeface="楷体" panose="02010609060101010101" pitchFamily="49" charset="-122"/>
                <a:ea typeface="楷体" panose="02010609060101010101" pitchFamily="49" charset="-122"/>
              </a:rPr>
              <a:t> 高中物理 选择性必修 第三册 </a:t>
            </a:r>
            <a:r>
              <a:rPr lang="en-US" altLang="zh-CN" sz="2000" baseline="0" smtClean="0">
                <a:solidFill>
                  <a:prstClr val="black"/>
                </a:solidFill>
                <a:latin typeface="楷体" panose="02010609060101010101" pitchFamily="49" charset="-122"/>
                <a:ea typeface="楷体" panose="02010609060101010101" pitchFamily="49" charset="-122"/>
              </a:rPr>
              <a:t>SDKJ</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image" Target="../media/image1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7.pn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9.png"/><Relationship Id="rId1" Type="http://schemas.openxmlformats.org/officeDocument/2006/relationships/image" Target="../media/image18.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0.png"/><Relationship Id="rId1" Type="http://schemas.openxmlformats.org/officeDocument/2006/relationships/image" Target="../media/image6.pn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1.png"/></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2.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9.png"/><Relationship Id="rId1" Type="http://schemas.openxmlformats.org/officeDocument/2006/relationships/image" Target="../media/image18.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png"/><Relationship Id="rId1" Type="http://schemas.openxmlformats.org/officeDocument/2006/relationships/image" Target="../media/image2.png"/></Relationships>
</file>

<file path=ppt/slides/_rels/slide4.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9.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0.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79781"/>
            <a:ext cx="11523345" cy="383181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章  固体</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与</a:t>
            </a: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液体</a:t>
            </a:r>
            <a:endParaRPr lang="en-US" altLang="zh-CN"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a:p>
            <a:pPr algn="ctr" eaLnBrk="1" fontAlgn="auto" hangingPunct="1">
              <a:lnSpc>
                <a:spcPct val="150000"/>
              </a:lnSpc>
              <a:spcBef>
                <a:spcPts val="0"/>
              </a:spcBef>
              <a:spcAft>
                <a:spcPts val="0"/>
              </a:spcAft>
            </a:pPr>
            <a:r>
              <a:rPr lang="zh-CN" altLang="en-US" sz="540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540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540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节　表面张力和</a:t>
            </a:r>
            <a:r>
              <a:rPr lang="zh-CN" altLang="en-US" sz="5400" smtClean="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毛细现象</a:t>
            </a:r>
            <a:endParaRPr lang="en-US" altLang="zh-CN" sz="5400" smtClean="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algn="ctr" eaLnBrk="1" fontAlgn="auto" hangingPunct="1">
              <a:lnSpc>
                <a:spcPct val="150000"/>
              </a:lnSpc>
              <a:spcBef>
                <a:spcPts val="0"/>
              </a:spcBef>
              <a:spcAft>
                <a:spcPts val="0"/>
              </a:spcAft>
            </a:pPr>
            <a:r>
              <a:rPr lang="zh-CN" altLang="en-US" sz="5400" smtClean="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540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3</a:t>
            </a:r>
            <a:r>
              <a:rPr lang="zh-CN" altLang="en-US" sz="540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节　材料及其应用</a:t>
            </a:r>
            <a:endParaRPr lang="zh-CN" altLang="en-US" sz="54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204864"/>
            <a:ext cx="11485848" cy="1754326"/>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液晶的应用</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液晶在显示元件的用途已经深入到了生物医学、电子工业、航空工业以及生活中的各个方面</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96752"/>
            <a:ext cx="11485848" cy="3970318"/>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材料</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及其应用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材料的种类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每一种材料都有自己的特性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）按照材料的特性，可将材料分为结构材料和功能材料两类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结构材料主要利用材料的力学特性，功能材料主要利用材料的声、光、热、电、磁等特性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）按照材料的应用领域，又可将材料分为信息材料、能源材料、建筑材料、生物材料、航空航天材料等</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5.EPS" descr="id:2147489256;FounderCES"/>
          <p:cNvPicPr/>
          <p:nvPr/>
        </p:nvPicPr>
        <p:blipFill>
          <a:blip r:embed="rId1"/>
          <a:stretch>
            <a:fillRect/>
          </a:stretch>
        </p:blipFill>
        <p:spPr>
          <a:xfrm>
            <a:off x="406574" y="1359352"/>
            <a:ext cx="1141725" cy="303285"/>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2776"/>
            <a:ext cx="11485848" cy="3900235"/>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）习惯上，人们把材料分为金属材料、无机非金属材料、有机高分子材料和复合材料</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金属材料一般包括金属与合金</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无机非金属材料主要有陶瓷和玻璃等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algn="dist"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有机高分子材料是由含碳、氢、氧、氮、硅、硫等元素的有机化合物构成</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复合材料是由以上几类不同材料通过复合工艺组合而成的新型材料</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2776"/>
            <a:ext cx="11485848" cy="3346237"/>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材料的应用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）半导体：半导体是具有优异特性的微电子材料</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）纳米材料：纳米是长度单位，</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1nm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粒度在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100nm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的材料称为纳米材料</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）石墨烯：石墨烯具有优异的光学、电学、力学特性，是已知强度最高的材料之一，并且能弯曲，有很好的韧性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4517"/>
            <a:ext cx="11485848" cy="646331"/>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表面张力</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理解</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要点破.EPS" descr="id:2147489284;FounderCES"/>
          <p:cNvPicPr/>
          <p:nvPr/>
        </p:nvPicPr>
        <p:blipFill>
          <a:blip r:embed="rId1"/>
          <a:stretch>
            <a:fillRect/>
          </a:stretch>
        </p:blipFill>
        <p:spPr>
          <a:xfrm>
            <a:off x="2854846" y="692696"/>
            <a:ext cx="6596380" cy="569595"/>
          </a:xfrm>
          <a:prstGeom prst="rect">
            <a:avLst/>
          </a:prstGeom>
        </p:spPr>
      </p:pic>
      <p:pic>
        <p:nvPicPr>
          <p:cNvPr id="4" name="要点1.EPS" descr="id:2147489291;FounderCES"/>
          <p:cNvPicPr/>
          <p:nvPr/>
        </p:nvPicPr>
        <p:blipFill>
          <a:blip r:embed="rId2"/>
          <a:stretch>
            <a:fillRect/>
          </a:stretch>
        </p:blipFill>
        <p:spPr>
          <a:xfrm>
            <a:off x="406574" y="1628800"/>
            <a:ext cx="864096" cy="303219"/>
          </a:xfrm>
          <a:prstGeom prst="rect">
            <a:avLst/>
          </a:prstGeom>
        </p:spPr>
      </p:pic>
      <p:graphicFrame>
        <p:nvGraphicFramePr>
          <p:cNvPr id="6" name="表格 5"/>
          <p:cNvGraphicFramePr>
            <a:graphicFrameLocks noGrp="1"/>
          </p:cNvGraphicFramePr>
          <p:nvPr/>
        </p:nvGraphicFramePr>
        <p:xfrm>
          <a:off x="334567" y="2217261"/>
          <a:ext cx="11521280" cy="4080510"/>
        </p:xfrm>
        <a:graphic>
          <a:graphicData uri="http://schemas.openxmlformats.org/drawingml/2006/table">
            <a:tbl>
              <a:tblPr firstRow="1" firstCol="1" bandRow="1"/>
              <a:tblGrid>
                <a:gridCol w="1331860"/>
                <a:gridCol w="10189420"/>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形成原因</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表面层分子间的距离比液体内部分子间的距离大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分子间的相互作用力表现为引力</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表面特性</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表面层分子间的引力使液面产生了表面张力</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使液体表面好像一层绷紧的弹性薄膜</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表面张力</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的方向</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和液面相切</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垂直于液面上的各条分界线</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pic>
        <p:nvPicPr>
          <p:cNvPr id="7" name="tf41.jpg"/>
          <p:cNvPicPr/>
          <p:nvPr/>
        </p:nvPicPr>
        <p:blipFill>
          <a:blip r:embed="rId3"/>
          <a:stretch>
            <a:fillRect/>
          </a:stretch>
        </p:blipFill>
        <p:spPr>
          <a:xfrm>
            <a:off x="5159102" y="4941168"/>
            <a:ext cx="1984832" cy="1224136"/>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nvGraphicFramePr>
        <p:xfrm>
          <a:off x="334567" y="2276872"/>
          <a:ext cx="11521280" cy="2743200"/>
        </p:xfrm>
        <a:graphic>
          <a:graphicData uri="http://schemas.openxmlformats.org/drawingml/2006/table">
            <a:tbl>
              <a:tblPr firstRow="1" firstCol="1" bandRow="1"/>
              <a:tblGrid>
                <a:gridCol w="1331860"/>
                <a:gridCol w="10189420"/>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表面张力</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的效果</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表面张力使液体表面具有收缩趋势</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使液体表面积趋于最小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而在体积相同的条件下</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球形的表面积最小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表面张力</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的大小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跟分界线的长度及液体的种类、温度都有关系</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典型现象</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球形液滴、肥皂泡、涟波、毛细现象、浸润和不浸润</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3416320"/>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下列关于表面张力及与表面张力有关现象的成因的解释正确的是（</a:t>
            </a: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表面张力产生在液体表面层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它的方向跟液面垂直</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缝衣针浮在水面上不下沉是其重力和水对其的浮力平衡的结果</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作用在任何一部分液面上的表面张力的方向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总是跟这部分液面的分界线垂直</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喷泉喷射到空中形成一个个球形的小水珠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这是水的表面张力作用使其表面具有扩张趋势而产生的</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结果</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1.EPS" descr="id:2147489319;FounderCES"/>
          <p:cNvPicPr/>
          <p:nvPr/>
        </p:nvPicPr>
        <p:blipFill>
          <a:blip r:embed="rId1"/>
          <a:stretch>
            <a:fillRect/>
          </a:stretch>
        </p:blipFill>
        <p:spPr>
          <a:xfrm>
            <a:off x="406574" y="1503368"/>
            <a:ext cx="1068705" cy="344170"/>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2776"/>
            <a:ext cx="11485848" cy="3416320"/>
          </a:xfrm>
        </p:spPr>
        <p:txBody>
          <a:bodyPr/>
          <a:lstStyle/>
          <a:p>
            <a:pPr hangingPunct="0">
              <a:spcAft>
                <a:spcPts val="0"/>
              </a:spcAft>
            </a:pP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表面张力产生在液体表面层</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是引力</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在液体表面层内的各个方向上都存在</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力的</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方向总是跟液面相切</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缝衣针浮在水面上不下沉是液体表面张力和其重力平衡的结果</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与浮力无关</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作用在任何一部分液面上的表面张力的方向</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总是跟这部分液面的分界线垂直</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分界线两侧的分子会互相产生引力</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喷泉喷射到空中形成一个个球形的小水珠是水的表面张力作用使其表面具有收缩趋势而产生的结果</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89326;FounderCES"/>
          <p:cNvPicPr/>
          <p:nvPr/>
        </p:nvPicPr>
        <p:blipFill>
          <a:blip r:embed="rId1"/>
          <a:stretch>
            <a:fillRect/>
          </a:stretch>
        </p:blipFill>
        <p:spPr>
          <a:xfrm>
            <a:off x="406574" y="1620225"/>
            <a:ext cx="798830" cy="284480"/>
          </a:xfrm>
          <a:prstGeom prst="rect">
            <a:avLst/>
          </a:prstGeom>
        </p:spPr>
      </p:pic>
      <p:sp>
        <p:nvSpPr>
          <p:cNvPr id="4" name="内容占位符 1"/>
          <p:cNvSpPr txBox="1"/>
          <p:nvPr/>
        </p:nvSpPr>
        <p:spPr bwMode="auto">
          <a:xfrm>
            <a:off x="334566" y="4671720"/>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C</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答案.EPS" descr="id:2147489333;FounderCES"/>
          <p:cNvPicPr/>
          <p:nvPr/>
        </p:nvPicPr>
        <p:blipFill>
          <a:blip r:embed="rId2"/>
          <a:stretch>
            <a:fillRect/>
          </a:stretch>
        </p:blipFill>
        <p:spPr>
          <a:xfrm>
            <a:off x="478582" y="4834320"/>
            <a:ext cx="792088" cy="28193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334566" y="2295456"/>
            <a:ext cx="11521280" cy="1277560"/>
          </a:xfrm>
          <a:prstGeom prst="rect">
            <a:avLst/>
          </a:prstGeom>
        </p:spPr>
      </p:pic>
      <p:sp>
        <p:nvSpPr>
          <p:cNvPr id="2" name="内容占位符 1"/>
          <p:cNvSpPr>
            <a:spLocks noGrp="1"/>
          </p:cNvSpPr>
          <p:nvPr>
            <p:ph idx="1"/>
          </p:nvPr>
        </p:nvSpPr>
        <p:spPr>
          <a:xfrm>
            <a:off x="360854" y="2300679"/>
            <a:ext cx="11485848" cy="1198880"/>
          </a:xfrm>
        </p:spPr>
        <p:txBody>
          <a:bodyPr/>
          <a:lstStyle/>
          <a:p>
            <a:pPr hangingPunct="0">
              <a:spcAft>
                <a:spcPts val="0"/>
              </a:spcAf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缝衣针</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能够浮在水面上是液体表面张力和重力平衡的结果</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轮船能够浮在水面上是浮力和重力平衡的结果</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顿有所悟.EPS" descr="id:2147489475;FounderCES"/>
          <p:cNvPicPr/>
          <p:nvPr/>
        </p:nvPicPr>
        <p:blipFill>
          <a:blip r:embed="rId2"/>
          <a:stretch>
            <a:fillRect/>
          </a:stretch>
        </p:blipFill>
        <p:spPr>
          <a:xfrm>
            <a:off x="406574" y="2511480"/>
            <a:ext cx="1353185" cy="296545"/>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2776"/>
            <a:ext cx="11485848" cy="3970318"/>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浸润</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和不浸润</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当液体跟固体接触时，在接触处会形成一液体薄层，称为附着层</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附着层中的液体分子一方面受到液体内部分子的吸引力（</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内聚力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），另一方面受到固体分子的吸引力（</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附着力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液体能否浸润固体由内聚力和附着力的大小决定</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如果附着力大于内聚力，这时跟固体接触的液面有扩展的趋势，表现为液体浸润固体</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相反，如果内聚力大于附着力，这时跟固体接触的液体表面有缩小的趋势，表现为液体不浸润固体</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要点2.EPS" descr="id:2147489340;FounderCES"/>
          <p:cNvPicPr/>
          <p:nvPr/>
        </p:nvPicPr>
        <p:blipFill>
          <a:blip r:embed="rId1"/>
          <a:stretch>
            <a:fillRect/>
          </a:stretch>
        </p:blipFill>
        <p:spPr>
          <a:xfrm>
            <a:off x="406574" y="1575376"/>
            <a:ext cx="912495" cy="32004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4871071" y="5661248"/>
            <a:ext cx="648072" cy="361950"/>
          </a:xfrm>
          <a:prstGeom prst="rect">
            <a:avLst/>
          </a:prstGeom>
        </p:spPr>
      </p:pic>
      <p:sp>
        <p:nvSpPr>
          <p:cNvPr id="2" name="内容占位符 1"/>
          <p:cNvSpPr>
            <a:spLocks noGrp="1"/>
          </p:cNvSpPr>
          <p:nvPr>
            <p:ph idx="1"/>
          </p:nvPr>
        </p:nvSpPr>
        <p:spPr>
          <a:xfrm>
            <a:off x="360854" y="1268760"/>
            <a:ext cx="11485848" cy="4893647"/>
          </a:xfrm>
        </p:spPr>
        <p:txBody>
          <a:bodyPr/>
          <a:lstStyle/>
          <a:p>
            <a:pPr hangingPunct="0">
              <a:lnSpc>
                <a:spcPct val="130000"/>
              </a:lnSpc>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表面张力</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表面层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液体与气体接触的表面存在一个薄层，叫作表面层</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分子力的特点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液体内部分子间的距离几乎等于分子力平衡的距离，分子间的作用力约为零</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表面层分子的分布比液体内部稀疏，分子间的距离略大于分子力平衡的距离，分子间的作用力表现为引力</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表面张力</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）定义：液体表面各部分间的相互引力称为表面张力</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表面张力使液体表面绷紧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）作用效果：液体表面总有要收缩到表面积最小的趋势</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知识过.EPS" descr="id:2147489207;FounderCES"/>
          <p:cNvPicPr/>
          <p:nvPr/>
        </p:nvPicPr>
        <p:blipFill>
          <a:blip r:embed="rId2"/>
          <a:stretch>
            <a:fillRect/>
          </a:stretch>
        </p:blipFill>
        <p:spPr>
          <a:xfrm>
            <a:off x="2926854" y="764704"/>
            <a:ext cx="5804910" cy="501645"/>
          </a:xfrm>
          <a:prstGeom prst="rect">
            <a:avLst/>
          </a:prstGeom>
        </p:spPr>
      </p:pic>
      <p:pic>
        <p:nvPicPr>
          <p:cNvPr id="4" name="知识点1.EPS" descr="id:2147489214;FounderCES"/>
          <p:cNvPicPr/>
          <p:nvPr/>
        </p:nvPicPr>
        <p:blipFill>
          <a:blip r:embed="rId3"/>
          <a:stretch>
            <a:fillRect/>
          </a:stretch>
        </p:blipFill>
        <p:spPr>
          <a:xfrm>
            <a:off x="406574" y="1392198"/>
            <a:ext cx="1116965" cy="308610"/>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28800"/>
            <a:ext cx="11485848" cy="3416320"/>
          </a:xfrm>
        </p:spPr>
        <p:txBody>
          <a:bodyPr/>
          <a:lstStyle/>
          <a:p>
            <a:pPr hangingPunct="0">
              <a:spcAft>
                <a:spcPts val="0"/>
              </a:spcAft>
            </a:pPr>
            <a:r>
              <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）若液体对某种固体是浸润的，当液体装在由这种固体物质做成的细管中时，则（</a:t>
            </a: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附着层分子的密度大于液体内分子的密度</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附着层分子间的作用力表现为引力</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管中的液体表面一定是下凹的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液体跟固体接触的面积有扩大的</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趋势</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2.EPS" descr="id:2147489362;FounderCES"/>
          <p:cNvPicPr/>
          <p:nvPr/>
        </p:nvPicPr>
        <p:blipFill>
          <a:blip r:embed="rId1"/>
          <a:stretch>
            <a:fillRect/>
          </a:stretch>
        </p:blipFill>
        <p:spPr>
          <a:xfrm>
            <a:off x="406574" y="1791400"/>
            <a:ext cx="921385" cy="296545"/>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73598"/>
            <a:ext cx="11485848" cy="2308324"/>
          </a:xfrm>
        </p:spPr>
        <p:txBody>
          <a:bodyPr/>
          <a:lstStyle/>
          <a:p>
            <a:pPr hangingPunct="0">
              <a:spcAft>
                <a:spcPts val="0"/>
              </a:spcAft>
            </a:pPr>
            <a:r>
              <a:rPr lang="en-US" altLang="zh-CN" b="1"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latin typeface="Times New Roman" panose="02020603050405020304" pitchFamily="18" charset="0"/>
                <a:ea typeface="楷体" panose="02010609060101010101" pitchFamily="49" charset="-122"/>
                <a:cs typeface="Times New Roman" panose="02020603050405020304" pitchFamily="18" charset="0"/>
              </a:rPr>
              <a:t>液体</a:t>
            </a:r>
            <a:r>
              <a:rPr lang="zh-CN" altLang="zh-CN" b="1">
                <a:latin typeface="Times New Roman" panose="02020603050405020304" pitchFamily="18" charset="0"/>
                <a:ea typeface="楷体" panose="02010609060101010101" pitchFamily="49" charset="-122"/>
                <a:cs typeface="Times New Roman" panose="02020603050405020304" pitchFamily="18" charset="0"/>
              </a:rPr>
              <a:t>对某种固体是浸润的</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这时固体分子与液体分子间的引力相当强</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造成附着层内分子的分布比液体内部密</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这样就会使液体分子间出现相互排斥的力</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液体跟固体接触的面积有扩展的趋势</a:t>
            </a:r>
            <a:r>
              <a:rPr lang="en-US" altLang="zh-CN" b="1">
                <a:latin typeface="宋体" panose="02010600030101010101" pitchFamily="2" charset="-122"/>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液体浸润细管</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细管壁附近的液面沿管壁上升</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所以液体表面下凹</a:t>
            </a:r>
            <a:r>
              <a:rPr lang="en-US" altLang="zh-CN" b="1">
                <a:latin typeface="宋体" panose="02010600030101010101" pitchFamily="2" charset="-122"/>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latin typeface="Times New Roman" panose="02020603050405020304" pitchFamily="18" charset="0"/>
                <a:ea typeface="宋体" panose="02010600030101010101" pitchFamily="2" charset="-122"/>
                <a:cs typeface="Times New Roman" panose="02020603050405020304" pitchFamily="18" charset="0"/>
              </a:rPr>
              <a:t>A</a:t>
            </a:r>
            <a:r>
              <a:rPr lang="zh-CN" altLang="zh-CN" b="1">
                <a:latin typeface="Times New Roman" panose="02020603050405020304" pitchFamily="18" charset="0"/>
                <a:ea typeface="楷体" panose="02010609060101010101" pitchFamily="49" charset="-122"/>
                <a:cs typeface="Times New Roman" panose="02020603050405020304" pitchFamily="18" charset="0"/>
              </a:rPr>
              <a:t>、</a:t>
            </a:r>
            <a:r>
              <a:rPr lang="en-US" altLang="zh-CN" b="1">
                <a:latin typeface="Times New Roman" panose="02020603050405020304" pitchFamily="18" charset="0"/>
                <a:ea typeface="宋体" panose="02010600030101010101" pitchFamily="2" charset="-122"/>
                <a:cs typeface="Times New Roman" panose="02020603050405020304" pitchFamily="18" charset="0"/>
              </a:rPr>
              <a:t>C</a:t>
            </a:r>
            <a:r>
              <a:rPr lang="zh-CN" altLang="zh-CN" b="1">
                <a:latin typeface="Times New Roman" panose="02020603050405020304" pitchFamily="18" charset="0"/>
                <a:ea typeface="楷体" panose="02010609060101010101" pitchFamily="49" charset="-122"/>
                <a:cs typeface="Times New Roman" panose="02020603050405020304" pitchFamily="18" charset="0"/>
              </a:rPr>
              <a:t>、</a:t>
            </a:r>
            <a:r>
              <a:rPr lang="en-US" altLang="zh-CN" b="1">
                <a:latin typeface="Times New Roman" panose="02020603050405020304" pitchFamily="18" charset="0"/>
                <a:ea typeface="宋体" panose="02010600030101010101" pitchFamily="2" charset="-122"/>
                <a:cs typeface="Times New Roman" panose="02020603050405020304" pitchFamily="18" charset="0"/>
              </a:rPr>
              <a:t>D</a:t>
            </a:r>
            <a:r>
              <a:rPr lang="zh-CN" altLang="zh-CN" b="1">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en-US" altLang="zh-CN" b="1">
                <a:latin typeface="Times New Roman" panose="02020603050405020304" pitchFamily="18" charset="0"/>
                <a:ea typeface="宋体" panose="02010600030101010101" pitchFamily="2" charset="-122"/>
                <a:cs typeface="Times New Roman" panose="02020603050405020304" pitchFamily="18" charset="0"/>
              </a:rPr>
              <a:t>B</a:t>
            </a:r>
            <a:r>
              <a:rPr lang="zh-CN" altLang="zh-CN" b="1">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a:latin typeface="宋体" panose="02010600030101010101" pitchFamily="2" charset="-122"/>
                <a:ea typeface="宋体" panose="02010600030101010101" pitchFamily="2" charset="-122"/>
                <a:cs typeface="Times New Roman" panose="02020603050405020304" pitchFamily="18" charset="0"/>
              </a:rPr>
              <a:t>.</a:t>
            </a:r>
            <a:endParaRPr lang="zh-CN" altLang="zh-CN" sz="105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89326;FounderCES"/>
          <p:cNvPicPr/>
          <p:nvPr/>
        </p:nvPicPr>
        <p:blipFill>
          <a:blip r:embed="rId1"/>
          <a:stretch>
            <a:fillRect/>
          </a:stretch>
        </p:blipFill>
        <p:spPr>
          <a:xfrm>
            <a:off x="406574" y="1889673"/>
            <a:ext cx="798830" cy="284480"/>
          </a:xfrm>
          <a:prstGeom prst="rect">
            <a:avLst/>
          </a:prstGeom>
        </p:spPr>
      </p:pic>
      <p:sp>
        <p:nvSpPr>
          <p:cNvPr id="4" name="内容占位符 1"/>
          <p:cNvSpPr txBox="1"/>
          <p:nvPr/>
        </p:nvSpPr>
        <p:spPr bwMode="auto">
          <a:xfrm>
            <a:off x="360854" y="3869674"/>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latin typeface="Times New Roman" panose="02020603050405020304" pitchFamily="18" charset="0"/>
                <a:ea typeface="宋体" panose="02010600030101010101" pitchFamily="2" charset="-122"/>
                <a:cs typeface="Times New Roman" panose="02020603050405020304" pitchFamily="18" charset="0"/>
              </a:rPr>
              <a:t>            ACD</a:t>
            </a:r>
            <a:endParaRPr lang="zh-CN" altLang="zh-CN" sz="105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答案.EPS" descr="id:2147489333;FounderCES"/>
          <p:cNvPicPr/>
          <p:nvPr/>
        </p:nvPicPr>
        <p:blipFill>
          <a:blip r:embed="rId2"/>
          <a:stretch>
            <a:fillRect/>
          </a:stretch>
        </p:blipFill>
        <p:spPr>
          <a:xfrm>
            <a:off x="478582" y="4091753"/>
            <a:ext cx="792088" cy="28193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5663159" y="2185695"/>
            <a:ext cx="936104" cy="361950"/>
          </a:xfrm>
          <a:prstGeom prst="rect">
            <a:avLst/>
          </a:prstGeom>
        </p:spPr>
      </p:pic>
      <p:pic>
        <p:nvPicPr>
          <p:cNvPr id="4" name="图片 3"/>
          <p:cNvPicPr>
            <a:picLocks noChangeAspect="1"/>
          </p:cNvPicPr>
          <p:nvPr/>
        </p:nvPicPr>
        <p:blipFill>
          <a:blip r:embed="rId1"/>
          <a:stretch>
            <a:fillRect/>
          </a:stretch>
        </p:blipFill>
        <p:spPr>
          <a:xfrm>
            <a:off x="8363667" y="1636790"/>
            <a:ext cx="611860" cy="361950"/>
          </a:xfrm>
          <a:prstGeom prst="rect">
            <a:avLst/>
          </a:prstGeom>
        </p:spPr>
      </p:pic>
      <p:sp>
        <p:nvSpPr>
          <p:cNvPr id="2" name="内容占位符 1"/>
          <p:cNvSpPr>
            <a:spLocks noGrp="1"/>
          </p:cNvSpPr>
          <p:nvPr>
            <p:ph idx="1"/>
          </p:nvPr>
        </p:nvSpPr>
        <p:spPr>
          <a:xfrm>
            <a:off x="360854" y="942975"/>
            <a:ext cx="11485848" cy="5078313"/>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浸润</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和不浸润</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）液体润湿某种固体并附着在该固体表面上的现象称为浸润；液体不润湿某种固体也不附着在该固体表面上的现象称为不浸润</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）当液体跟固体接触时，在接触处会形成一液体薄层，称为附着层</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附着层中的液体分子一方面受到液体内部分子的吸引力（</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内聚力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），另一方面受到固体份子的吸引力（</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附着力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）液体能否浸润固体由内聚力和附着力的大小决定</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如果内聚力大于附着力，这时跟固体接触的液体表面有缩小的趋势，形成不浸润现象</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相反，如果附着力大于内聚力，这时跟固体接触的液面有扩展的趋势，形成浸润现象</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2.EPS" descr="id:2147489221;FounderCES"/>
          <p:cNvPicPr/>
          <p:nvPr/>
        </p:nvPicPr>
        <p:blipFill>
          <a:blip r:embed="rId2"/>
          <a:stretch>
            <a:fillRect/>
          </a:stretch>
        </p:blipFill>
        <p:spPr>
          <a:xfrm>
            <a:off x="406574" y="1105575"/>
            <a:ext cx="1161415" cy="30861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334566" y="1772816"/>
            <a:ext cx="11521280" cy="3528392"/>
          </a:xfrm>
          <a:prstGeom prst="rect">
            <a:avLst/>
          </a:prstGeom>
        </p:spPr>
      </p:pic>
      <p:sp>
        <p:nvSpPr>
          <p:cNvPr id="2" name="内容占位符 1"/>
          <p:cNvSpPr>
            <a:spLocks noGrp="1"/>
          </p:cNvSpPr>
          <p:nvPr>
            <p:ph idx="1"/>
          </p:nvPr>
        </p:nvSpPr>
        <p:spPr>
          <a:xfrm>
            <a:off x="360854" y="1846565"/>
            <a:ext cx="11485848" cy="1200329"/>
          </a:xfrm>
        </p:spPr>
        <p:txBody>
          <a:bodyPr/>
          <a:lstStyle/>
          <a:p>
            <a:pPr hangingPunct="0">
              <a:spcAft>
                <a:spcPts val="0"/>
              </a:spcAft>
            </a:pP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一种液体是否浸润某种固体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与这两种物质的性质都有关系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例如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水银不浸润玻璃</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但浸润铅</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水浸润玻璃</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但不浸润石蜡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如图所示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温馨提示.EPS" descr="id:2147490593;FounderCES"/>
          <p:cNvPicPr/>
          <p:nvPr/>
        </p:nvPicPr>
        <p:blipFill>
          <a:blip r:embed="rId2"/>
          <a:stretch>
            <a:fillRect/>
          </a:stretch>
        </p:blipFill>
        <p:spPr>
          <a:xfrm>
            <a:off x="478582" y="1988840"/>
            <a:ext cx="1449705" cy="284480"/>
          </a:xfrm>
          <a:prstGeom prst="rect">
            <a:avLst/>
          </a:prstGeom>
        </p:spPr>
      </p:pic>
      <p:pic>
        <p:nvPicPr>
          <p:cNvPr id="6" name="图片 5"/>
          <p:cNvPicPr>
            <a:picLocks noChangeAspect="1"/>
          </p:cNvPicPr>
          <p:nvPr/>
        </p:nvPicPr>
        <p:blipFill>
          <a:blip r:embed="rId3"/>
          <a:stretch>
            <a:fillRect/>
          </a:stretch>
        </p:blipFill>
        <p:spPr>
          <a:xfrm>
            <a:off x="3934966" y="3140968"/>
            <a:ext cx="3669577" cy="193244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68760"/>
            <a:ext cx="11485848" cy="2308324"/>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毛细现象</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毛细现象</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algn="dist"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浸润液体在细管里上升的现象和不浸润液体在细管里下降的现象，称为毛</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细</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现象</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3.EPS" descr="id:2147489228;FounderCES"/>
          <p:cNvPicPr/>
          <p:nvPr/>
        </p:nvPicPr>
        <p:blipFill>
          <a:blip r:embed="rId1"/>
          <a:stretch>
            <a:fillRect/>
          </a:stretch>
        </p:blipFill>
        <p:spPr>
          <a:xfrm>
            <a:off x="406574" y="1431360"/>
            <a:ext cx="1174298" cy="312071"/>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产生原因</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浸润液体与毛细管内壁接触时，液体表面弯曲，呈凹形</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表面张力的收缩作用总是力图使凹形表面的面积缩小，形成向上的作用力（</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如图甲所示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），对液体产生向上的提拉作用，于是管内液体上升，直到表面张力向上的提拉作用与管内升高的液柱所受的重力达到平衡时，管内液体才停止上升，稳定在一定的高度</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不浸润液体在毛细管里下降则是由于表面张力的收缩作用总是力图使凸形表面的面积减小，形成向下的作用力（</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如图乙所示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），使液体向下运动而导致的</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f40.jpg" descr="id:2147490614;FounderCES"/>
          <p:cNvPicPr/>
          <p:nvPr/>
        </p:nvPicPr>
        <p:blipFill>
          <a:blip r:embed="rId1"/>
          <a:stretch>
            <a:fillRect/>
          </a:stretch>
        </p:blipFill>
        <p:spPr>
          <a:xfrm>
            <a:off x="4583038" y="4725144"/>
            <a:ext cx="2689146" cy="1872208"/>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遵循规律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对于一定的液体和一定材质的管壁，毛细管内外液面的高度差与毛细管的内径有关，毛细管的内径越小，高度差越大</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举例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吸水纸有吸水性、油沿灯芯向上升、地下水沿土壤上升、植物吸收水分等都是毛细现象</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3574926" y="2420888"/>
            <a:ext cx="4803368" cy="1953664"/>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14866"/>
            <a:ext cx="11485848" cy="3970318"/>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液晶</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液晶</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既具有像液体那样的流动性和连续性，又具有像晶体那样的各向异性特点的流体，称为液晶</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液晶是介于液态和固态之间的一种物质状态</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出现液晶态的条件</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液晶是一种特殊物态</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有些物质在特定的温度范围之内具有液晶态；另一些物质，在适当的溶剂中溶解时，在一定的浓度范围具有液晶态</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4.EPS" descr="id:2147489242;FounderCES"/>
          <p:cNvPicPr/>
          <p:nvPr/>
        </p:nvPicPr>
        <p:blipFill>
          <a:blip r:embed="rId1"/>
          <a:stretch>
            <a:fillRect/>
          </a:stretch>
        </p:blipFill>
        <p:spPr>
          <a:xfrm>
            <a:off x="406574" y="1277466"/>
            <a:ext cx="1205865" cy="32004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14983"/>
            <a:ext cx="11485848" cy="5078313"/>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液晶的特点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）液晶具有液体的流动性和连续性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）液晶具有晶体的光学各向异性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）液晶的物理性质很容易在外界条件（</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如温度、压力、摩擦、电磁作用、容器表面差异等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）的影响下发生改变</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）从某个方向看，液晶分子的排列比较整齐；但是从另一个方向看，液晶分子的排列是杂乱无章的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）并不是所有物质都有液晶态</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通常由棒状分子、碟状分子或平板状分子组成的物质容易具有液晶态</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spTree>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2988</Words>
  <Application>WPS 演示</Application>
  <PresentationFormat>自定义</PresentationFormat>
  <Paragraphs>128</Paragraphs>
  <Slides>21</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21</vt:i4>
      </vt:variant>
    </vt:vector>
  </HeadingPairs>
  <TitlesOfParts>
    <vt:vector size="32" baseType="lpstr">
      <vt:lpstr>Arial</vt:lpstr>
      <vt:lpstr>宋体</vt:lpstr>
      <vt:lpstr>Wingdings</vt:lpstr>
      <vt:lpstr>Times New Roman</vt:lpstr>
      <vt:lpstr>楷体</vt:lpstr>
      <vt:lpstr>微软雅黑</vt:lpstr>
      <vt:lpstr>黑体</vt:lpstr>
      <vt:lpstr>仿宋</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cp:lastModifiedBy>
  <cp:revision>582</cp:revision>
  <dcterms:created xsi:type="dcterms:W3CDTF">2020-11-06T05:24:00Z</dcterms:created>
  <dcterms:modified xsi:type="dcterms:W3CDTF">2025-11-06T05:45:56Z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2052-12.1.0.21915</vt:lpwstr>
  </property>
  <property fmtid="{D5CDD505-2E9C-101B-9397-08002B2CF9AE}" pid="3" name="ICV">
    <vt:lpwstr>2A0CDD4289BB4CE09EE7005E2956349D_12</vt:lpwstr>
  </property>
</Properties>
</file>